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132" y="17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16.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3.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6.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smtClean="0"/>
              <a:t>Tam Phan</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429"/>
    </mc:Choice>
    <mc:Fallback>
      <p:transition spd="slow" advTm="8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 </a:t>
            </a:r>
            <a:r>
              <a:rPr lang="en-US" dirty="0" err="1" smtClean="0"/>
              <a:t>CanResizeDecreaseCollection</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Result</a:t>
            </a:r>
            <a:endParaRPr lang="en-US" dirty="0"/>
          </a:p>
        </p:txBody>
      </p:sp>
      <p:pic>
        <p:nvPicPr>
          <p:cNvPr id="4" name="Picture 3"/>
          <p:cNvPicPr>
            <a:picLocks noChangeAspect="1"/>
          </p:cNvPicPr>
          <p:nvPr/>
        </p:nvPicPr>
        <p:blipFill>
          <a:blip r:embed="rId4"/>
          <a:stretch>
            <a:fillRect/>
          </a:stretch>
        </p:blipFill>
        <p:spPr>
          <a:xfrm>
            <a:off x="845525" y="2932702"/>
            <a:ext cx="7535327" cy="1400370"/>
          </a:xfrm>
          <a:prstGeom prst="rect">
            <a:avLst/>
          </a:prstGeom>
        </p:spPr>
      </p:pic>
      <p:pic>
        <p:nvPicPr>
          <p:cNvPr id="5" name="Picture 4"/>
          <p:cNvPicPr>
            <a:picLocks noChangeAspect="1"/>
          </p:cNvPicPr>
          <p:nvPr/>
        </p:nvPicPr>
        <p:blipFill>
          <a:blip r:embed="rId5"/>
          <a:stretch>
            <a:fillRect/>
          </a:stretch>
        </p:blipFill>
        <p:spPr>
          <a:xfrm>
            <a:off x="845525" y="5113931"/>
            <a:ext cx="5210902" cy="323895"/>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76056423"/>
      </p:ext>
    </p:extLst>
  </p:cSld>
  <p:clrMapOvr>
    <a:masterClrMapping/>
  </p:clrMapOvr>
  <mc:AlternateContent xmlns:mc="http://schemas.openxmlformats.org/markup-compatibility/2006">
    <mc:Choice xmlns:p14="http://schemas.microsoft.com/office/powerpoint/2010/main" Requires="p14">
      <p:transition spd="slow" p14:dur="2000" advTm="905"/>
    </mc:Choice>
    <mc:Fallback>
      <p:transition spd="slow" advTm="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89086"/>
            <a:ext cx="10820400" cy="1293028"/>
          </a:xfrm>
        </p:spPr>
        <p:txBody>
          <a:bodyPr>
            <a:normAutofit fontScale="90000"/>
          </a:bodyPr>
          <a:lstStyle/>
          <a:p>
            <a:r>
              <a:rPr lang="en-US" dirty="0" smtClean="0"/>
              <a:t>Unit Testing - </a:t>
            </a:r>
            <a:r>
              <a:rPr lang="en-US" dirty="0" err="1" smtClean="0"/>
              <a:t>CanReserveIncreaseCapacityNotSizeCollection</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Result</a:t>
            </a:r>
          </a:p>
          <a:p>
            <a:endParaRPr lang="en-US" dirty="0"/>
          </a:p>
        </p:txBody>
      </p:sp>
      <p:pic>
        <p:nvPicPr>
          <p:cNvPr id="4" name="Picture 3"/>
          <p:cNvPicPr>
            <a:picLocks noChangeAspect="1"/>
          </p:cNvPicPr>
          <p:nvPr/>
        </p:nvPicPr>
        <p:blipFill>
          <a:blip r:embed="rId4"/>
          <a:stretch>
            <a:fillRect/>
          </a:stretch>
        </p:blipFill>
        <p:spPr>
          <a:xfrm>
            <a:off x="799923" y="2390662"/>
            <a:ext cx="6230219" cy="1619476"/>
          </a:xfrm>
          <a:prstGeom prst="rect">
            <a:avLst/>
          </a:prstGeom>
        </p:spPr>
      </p:pic>
      <p:pic>
        <p:nvPicPr>
          <p:cNvPr id="5" name="Picture 4"/>
          <p:cNvPicPr>
            <a:picLocks noChangeAspect="1"/>
          </p:cNvPicPr>
          <p:nvPr/>
        </p:nvPicPr>
        <p:blipFill>
          <a:blip r:embed="rId5"/>
          <a:stretch>
            <a:fillRect/>
          </a:stretch>
        </p:blipFill>
        <p:spPr>
          <a:xfrm>
            <a:off x="866606" y="5155703"/>
            <a:ext cx="6096851" cy="352474"/>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14817993"/>
      </p:ext>
    </p:extLst>
  </p:cSld>
  <p:clrMapOvr>
    <a:masterClrMapping/>
  </p:clrMapOvr>
  <mc:AlternateContent xmlns:mc="http://schemas.openxmlformats.org/markup-compatibility/2006">
    <mc:Choice xmlns:p14="http://schemas.microsoft.com/office/powerpoint/2010/main" Requires="p14">
      <p:transition spd="slow" p14:dur="2000" advTm="1246"/>
    </mc:Choice>
    <mc:Fallback>
      <p:transition spd="slow" advTm="1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 </a:t>
            </a:r>
            <a:r>
              <a:rPr lang="en-US" dirty="0" err="1" smtClean="0"/>
              <a:t>CanExceptionThrow</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smtClean="0"/>
              <a:t>Result</a:t>
            </a:r>
            <a:endParaRPr lang="en-US" dirty="0"/>
          </a:p>
        </p:txBody>
      </p:sp>
      <p:pic>
        <p:nvPicPr>
          <p:cNvPr id="4" name="Picture 3"/>
          <p:cNvPicPr>
            <a:picLocks noChangeAspect="1"/>
          </p:cNvPicPr>
          <p:nvPr/>
        </p:nvPicPr>
        <p:blipFill>
          <a:blip r:embed="rId4"/>
          <a:stretch>
            <a:fillRect/>
          </a:stretch>
        </p:blipFill>
        <p:spPr>
          <a:xfrm>
            <a:off x="956716" y="5380057"/>
            <a:ext cx="4124901" cy="323895"/>
          </a:xfrm>
          <a:prstGeom prst="rect">
            <a:avLst/>
          </a:prstGeom>
        </p:spPr>
      </p:pic>
      <p:pic>
        <p:nvPicPr>
          <p:cNvPr id="6" name="Picture 5"/>
          <p:cNvPicPr>
            <a:picLocks noChangeAspect="1"/>
          </p:cNvPicPr>
          <p:nvPr/>
        </p:nvPicPr>
        <p:blipFill>
          <a:blip r:embed="rId5"/>
          <a:stretch>
            <a:fillRect/>
          </a:stretch>
        </p:blipFill>
        <p:spPr>
          <a:xfrm>
            <a:off x="956716" y="3476673"/>
            <a:ext cx="6401693" cy="1152686"/>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45244217"/>
      </p:ext>
    </p:extLst>
  </p:cSld>
  <p:clrMapOvr>
    <a:masterClrMapping/>
  </p:clrMapOvr>
  <mc:AlternateContent xmlns:mc="http://schemas.openxmlformats.org/markup-compatibility/2006">
    <mc:Choice xmlns:p14="http://schemas.microsoft.com/office/powerpoint/2010/main" Requires="p14">
      <p:transition spd="slow" p14:dur="2000" advTm="676"/>
    </mc:Choice>
    <mc:Fallback>
      <p:transition spd="slow" advTm="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73628" y="1958524"/>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7" name="Google Shape;189;p8"/>
          <p:cNvSpPr txBox="1">
            <a:spLocks/>
          </p:cNvSpPr>
          <p:nvPr/>
        </p:nvSpPr>
        <p:spPr>
          <a:xfrm>
            <a:off x="8260523" y="1958524"/>
            <a:ext cx="3931477" cy="4266912"/>
          </a:xfrm>
          <a:prstGeom prst="rect">
            <a:avLst/>
          </a:prstGeom>
          <a:noFill/>
          <a:ln>
            <a:noFill/>
          </a:ln>
        </p:spPr>
        <p:txBody>
          <a:bodyPr spcFirstLastPara="1" wrap="square" lIns="91425" tIns="45700" rIns="91425" bIns="45700" anchor="t" anchorCtr="0">
            <a:normAutofit fontScale="6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r>
              <a:rPr lang="en-US" dirty="0"/>
              <a:t>In the pre-production phase, we start to assess and plan security test driven design at an early stage of the development cycle to ensure the final build is more securable. By following OWASP best practices, we can integrate proper security tools in our development pipeline to check for any issues or vulnerability at the testing stage; in order to have a smooth transition at the deployment stage.</a:t>
            </a:r>
          </a:p>
          <a:p>
            <a:pPr marL="114300" indent="0">
              <a:buNone/>
            </a:pPr>
            <a:r>
              <a:rPr lang="en-US" dirty="0"/>
              <a:t> </a:t>
            </a:r>
          </a:p>
          <a:p>
            <a:r>
              <a:rPr lang="en-US" dirty="0"/>
              <a:t>Since the security test has already produced at the design stage, we can monitor and detect any abnormal behavior towards the end of deployment, so we can respond to the attacks accordingly. </a:t>
            </a:r>
            <a:r>
              <a:rPr lang="en-US" dirty="0" smtClean="0"/>
              <a:t>By </a:t>
            </a:r>
            <a:r>
              <a:rPr lang="en-US" dirty="0"/>
              <a:t>using correct coding standards implementation, we can reduce risk of security breach as well as data breach if the system is compromised</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141"/>
    </mc:Choice>
    <mc:Fallback>
      <p:transition spd="slow" advTm="38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err="1" smtClean="0"/>
              <a:t>DevSecOps</a:t>
            </a:r>
            <a:r>
              <a:rPr lang="en-US" dirty="0" smtClean="0"/>
              <a:t> pipeline is a method of integrating security tools throughout the software development cycle from planning, building to the maintaining phase. </a:t>
            </a:r>
            <a:endParaRPr sz="1600" dirty="0"/>
          </a:p>
          <a:p>
            <a:pPr marL="685800" lvl="1" indent="-228600" algn="l" rtl="0">
              <a:lnSpc>
                <a:spcPct val="90000"/>
              </a:lnSpc>
              <a:spcBef>
                <a:spcPts val="500"/>
              </a:spcBef>
              <a:spcAft>
                <a:spcPts val="0"/>
              </a:spcAft>
              <a:buClr>
                <a:schemeClr val="lt1"/>
              </a:buClr>
              <a:buSzPts val="2000"/>
              <a:buChar char="•"/>
            </a:pPr>
            <a:r>
              <a:rPr lang="en-US" dirty="0" smtClean="0"/>
              <a:t>External tools such as:</a:t>
            </a:r>
          </a:p>
          <a:p>
            <a:pPr marL="1143000" lvl="2" indent="-228600">
              <a:buSzPts val="2000"/>
            </a:pPr>
            <a:r>
              <a:rPr lang="en-US" sz="1400" dirty="0" smtClean="0"/>
              <a:t>OWASP Dependency-Check for building</a:t>
            </a:r>
          </a:p>
          <a:p>
            <a:pPr marL="1143000" lvl="2" indent="-228600">
              <a:buSzPts val="2000"/>
            </a:pPr>
            <a:r>
              <a:rPr lang="en-US" sz="1400" dirty="0" smtClean="0"/>
              <a:t>BDD Automated Security Tests for testing</a:t>
            </a:r>
          </a:p>
          <a:p>
            <a:pPr marL="1143000" lvl="2" indent="-228600">
              <a:buSzPts val="2000"/>
            </a:pPr>
            <a:r>
              <a:rPr lang="en-US" sz="1400" dirty="0" err="1" smtClean="0"/>
              <a:t>Osquery</a:t>
            </a:r>
            <a:r>
              <a:rPr lang="en-US" sz="1400" dirty="0"/>
              <a:t> </a:t>
            </a:r>
            <a:r>
              <a:rPr lang="en-US" sz="1400" dirty="0" smtClean="0"/>
              <a:t>for deploying</a:t>
            </a:r>
          </a:p>
          <a:p>
            <a:pPr marL="1143000" lvl="2" indent="-228600">
              <a:buSzPts val="2000"/>
            </a:pPr>
            <a:r>
              <a:rPr lang="en-US" sz="1400" dirty="0" err="1" smtClean="0"/>
              <a:t>Imperva</a:t>
            </a:r>
            <a:r>
              <a:rPr lang="en-US" sz="1400" dirty="0" smtClean="0"/>
              <a:t> RASP for monitoring </a:t>
            </a:r>
          </a:p>
          <a:p>
            <a:pPr marL="1143000" lvl="2" indent="-228600">
              <a:buSzPts val="2000"/>
            </a:pPr>
            <a:endParaRPr sz="14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988"/>
    </mc:Choice>
    <mc:Fallback>
      <p:transition spd="slow" advTm="28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numCol="2"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smtClean="0"/>
              <a:t>There is a catch between integrate security tools as we go or wait until the end of the development. </a:t>
            </a:r>
          </a:p>
          <a:p>
            <a:pPr marL="228600" lvl="0" indent="-228600" algn="l" rtl="0">
              <a:lnSpc>
                <a:spcPct val="90000"/>
              </a:lnSpc>
              <a:spcBef>
                <a:spcPts val="0"/>
              </a:spcBef>
              <a:spcAft>
                <a:spcPts val="0"/>
              </a:spcAft>
              <a:buClr>
                <a:schemeClr val="lt1"/>
              </a:buClr>
              <a:buSzPts val="2000"/>
              <a:buChar char="•"/>
            </a:pPr>
            <a:r>
              <a:rPr lang="en-US" sz="2000" dirty="0" smtClean="0"/>
              <a:t>If we act now can minimize the risk of assessment and management. It’s also reinforce our immediate response to be more responsive to threats and attacks. The catch is time and cost will be proportional to our software development cycle.</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lang="en-US" sz="2000" dirty="0" smtClean="0"/>
          </a:p>
          <a:p>
            <a:pPr marL="228600" lvl="0" indent="-228600" algn="l" rtl="0">
              <a:lnSpc>
                <a:spcPct val="90000"/>
              </a:lnSpc>
              <a:spcBef>
                <a:spcPts val="0"/>
              </a:spcBef>
              <a:spcAft>
                <a:spcPts val="0"/>
              </a:spcAft>
              <a:buClr>
                <a:schemeClr val="lt1"/>
              </a:buClr>
              <a:buSzPts val="2000"/>
              <a:buChar char="•"/>
            </a:pPr>
            <a:endParaRPr lang="en-US" sz="2000" dirty="0"/>
          </a:p>
          <a:p>
            <a:pPr marL="0" lvl="0" indent="0" algn="l" rtl="0">
              <a:lnSpc>
                <a:spcPct val="90000"/>
              </a:lnSpc>
              <a:spcBef>
                <a:spcPts val="0"/>
              </a:spcBef>
              <a:spcAft>
                <a:spcPts val="0"/>
              </a:spcAft>
              <a:buClr>
                <a:schemeClr val="lt1"/>
              </a:buClr>
              <a:buSzPts val="2000"/>
              <a:buNone/>
            </a:pPr>
            <a:endParaRPr lang="en-US" sz="2000" dirty="0" smtClean="0"/>
          </a:p>
          <a:p>
            <a:pPr marL="228600" lvl="0" indent="-228600" algn="l" rtl="0">
              <a:lnSpc>
                <a:spcPct val="90000"/>
              </a:lnSpc>
              <a:spcBef>
                <a:spcPts val="0"/>
              </a:spcBef>
              <a:spcAft>
                <a:spcPts val="0"/>
              </a:spcAft>
              <a:buClr>
                <a:schemeClr val="lt1"/>
              </a:buClr>
              <a:buSzPts val="2000"/>
              <a:buChar char="•"/>
            </a:pPr>
            <a:r>
              <a:rPr lang="en-US" sz="2000" dirty="0" smtClean="0"/>
              <a:t>If we wait until the end, we will get a lots of performance issue, security breach, regulatory violation, and even more vulnerabilities due to lack of implementation of security policies as well as making a taint to our organization’s reputation</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085"/>
    </mc:Choice>
    <mc:Fallback>
      <p:transition spd="slow" advTm="54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smtClean="0"/>
              <a:t>Beside improper security policy implementation throughout the software development cycle. Inadequate secure coding combined with the insufficient security training is also contribute to the slow response to external threats of intrusion. </a:t>
            </a:r>
          </a:p>
          <a:p>
            <a:pPr marL="1143000" lvl="2" indent="-228600" algn="l" rtl="0">
              <a:lnSpc>
                <a:spcPct val="90000"/>
              </a:lnSpc>
              <a:spcBef>
                <a:spcPts val="0"/>
              </a:spcBef>
              <a:spcAft>
                <a:spcPts val="0"/>
              </a:spcAft>
              <a:buClr>
                <a:schemeClr val="lt1"/>
              </a:buClr>
              <a:buSzPts val="1800"/>
              <a:buChar char="•"/>
            </a:pPr>
            <a:endParaRPr lang="en-US" dirty="0" smtClean="0"/>
          </a:p>
          <a:p>
            <a:pPr marL="1143000" lvl="2" indent="-228600" algn="l" rtl="0">
              <a:lnSpc>
                <a:spcPct val="90000"/>
              </a:lnSpc>
              <a:spcBef>
                <a:spcPts val="0"/>
              </a:spcBef>
              <a:spcAft>
                <a:spcPts val="0"/>
              </a:spcAft>
              <a:buClr>
                <a:schemeClr val="lt1"/>
              </a:buClr>
              <a:buSzPts val="1800"/>
              <a:buChar char="•"/>
            </a:pPr>
            <a:r>
              <a:rPr lang="en-US" dirty="0" smtClean="0"/>
              <a:t>Sony hack in 2014 is a perfect example in this case, insufficient defense in depth implementation for multiple security layers with no immediate response plan is contributed to the successful external intrusion. </a:t>
            </a:r>
          </a:p>
          <a:p>
            <a:pPr marL="914400" lvl="2" indent="0" algn="l" rtl="0">
              <a:lnSpc>
                <a:spcPct val="90000"/>
              </a:lnSpc>
              <a:spcBef>
                <a:spcPts val="0"/>
              </a:spcBef>
              <a:spcAft>
                <a:spcPts val="0"/>
              </a:spcAft>
              <a:buClr>
                <a:schemeClr val="lt1"/>
              </a:buClr>
              <a:buSzPts val="1800"/>
              <a:buNone/>
            </a:pPr>
            <a:endParaRPr lang="en-US" dirty="0" smtClean="0"/>
          </a:p>
          <a:p>
            <a:pPr marL="1143000" lvl="2" indent="-228600" algn="l" rtl="0">
              <a:lnSpc>
                <a:spcPct val="90000"/>
              </a:lnSpc>
              <a:spcBef>
                <a:spcPts val="0"/>
              </a:spcBef>
              <a:spcAft>
                <a:spcPts val="0"/>
              </a:spcAft>
              <a:buClr>
                <a:schemeClr val="lt1"/>
              </a:buClr>
              <a:buSzPts val="1800"/>
              <a:buChar char="•"/>
            </a:pPr>
            <a:r>
              <a:rPr lang="en-US" dirty="0" smtClean="0"/>
              <a:t>Recommendations: Multiple layers of security should be applied </a:t>
            </a:r>
            <a:r>
              <a:rPr lang="en-US" dirty="0" smtClean="0"/>
              <a:t>to your network infrastructure </a:t>
            </a:r>
            <a:r>
              <a:rPr lang="en-US" dirty="0" smtClean="0"/>
              <a:t>to </a:t>
            </a:r>
            <a:r>
              <a:rPr lang="en-US" dirty="0" smtClean="0"/>
              <a:t>integrate security tools and to implement security policy should start from pre-production to production to prevent active attack and passive attack </a:t>
            </a: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096"/>
    </mc:Choice>
    <mc:Fallback>
      <p:transition spd="slow" advTm="39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smtClean="0"/>
              <a:t>Adhere to CERT C++/C coding standard to develop a safe and secure system for future proofing including performance wise for efficiency, lessen the impact of adverse events due to security threats, maintain a stable program at the monitoring stage towards of the end of production phase</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smtClean="0"/>
              <a:t>As we go through functions, methods, classes in the coding structure, best practice is to follow each section in the list of CERT to check for any insecure part of the project. </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502"/>
    </mc:Choice>
    <mc:Fallback>
      <p:transition spd="slow" advTm="27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i="1" dirty="0"/>
              <a:t>Introduction - SEI CERT C++ Coding Standard - Confluence</a:t>
            </a:r>
            <a:r>
              <a:rPr lang="en-US" dirty="0"/>
              <a:t>. (2017). Cmu.edu. https://wiki.sei.cmu.edu/confluence/display/cplusplus/Introduction</a:t>
            </a:r>
          </a:p>
          <a:p>
            <a:r>
              <a:rPr lang="en-US" dirty="0" smtClean="0"/>
              <a:t>‌</a:t>
            </a:r>
            <a:r>
              <a:rPr lang="en-US" dirty="0" err="1"/>
              <a:t>Atlassian</a:t>
            </a:r>
            <a:r>
              <a:rPr lang="en-US" dirty="0"/>
              <a:t>. (2023). </a:t>
            </a:r>
            <a:r>
              <a:rPr lang="en-US" i="1" dirty="0" err="1"/>
              <a:t>DevSecOps</a:t>
            </a:r>
            <a:r>
              <a:rPr lang="en-US" i="1" dirty="0"/>
              <a:t> Tools | </a:t>
            </a:r>
            <a:r>
              <a:rPr lang="en-US" i="1" dirty="0" err="1"/>
              <a:t>Atlassian</a:t>
            </a:r>
            <a:r>
              <a:rPr lang="en-US" dirty="0"/>
              <a:t>. </a:t>
            </a:r>
            <a:r>
              <a:rPr lang="en-US" dirty="0" err="1"/>
              <a:t>Atlassian</a:t>
            </a:r>
            <a:r>
              <a:rPr lang="en-US" dirty="0"/>
              <a:t>. https://www.atlassian.com/devops/devops-tools/devsecops-tools</a:t>
            </a:r>
          </a:p>
          <a:p>
            <a:r>
              <a:rPr lang="en-US" dirty="0" smtClean="0"/>
              <a:t>‌</a:t>
            </a:r>
            <a:r>
              <a:rPr lang="en-US" i="1" dirty="0"/>
              <a:t>What is Information Security | Policy, Principles &amp; Threats | </a:t>
            </a:r>
            <a:r>
              <a:rPr lang="en-US" i="1" dirty="0" err="1"/>
              <a:t>Imperva</a:t>
            </a:r>
            <a:r>
              <a:rPr lang="en-US" dirty="0"/>
              <a:t>. (2023, March 14). Learning Center. https://www.imperva.com/learn/data-security/information-security-infosec/</a:t>
            </a:r>
          </a:p>
          <a:p>
            <a:r>
              <a:rPr lang="en-US" dirty="0" smtClean="0"/>
              <a:t>‌</a:t>
            </a:r>
            <a:r>
              <a:rPr lang="en-US" dirty="0"/>
              <a:t>Emily St. James, &amp; Lee, T. B. (2015, January 20). </a:t>
            </a:r>
            <a:r>
              <a:rPr lang="en-US" i="1" dirty="0"/>
              <a:t>The 2014 Sony hacks, explained</a:t>
            </a:r>
            <a:r>
              <a:rPr lang="en-US" dirty="0"/>
              <a:t>. </a:t>
            </a:r>
            <a:r>
              <a:rPr lang="en-US" dirty="0" err="1"/>
              <a:t>Vox</a:t>
            </a:r>
            <a:r>
              <a:rPr lang="en-US" dirty="0"/>
              <a:t>; </a:t>
            </a:r>
            <a:r>
              <a:rPr lang="en-US" dirty="0" err="1"/>
              <a:t>Vox</a:t>
            </a:r>
            <a:r>
              <a:rPr lang="en-US" dirty="0"/>
              <a:t>. https://www.vox.com/2015/1/20/18089084/sony-hack-north-korea</a:t>
            </a:r>
          </a:p>
          <a:p>
            <a:endParaRPr lang="en-US" dirty="0"/>
          </a:p>
          <a:p>
            <a:endParaRPr lang="en-US" dirty="0"/>
          </a:p>
          <a:p>
            <a:endParaRPr lang="en-US"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515"/>
    </mc:Choice>
    <mc:Fallback>
      <p:transition spd="slow" advTm="6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453256" y="2194560"/>
            <a:ext cx="5052943"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smtClean="0"/>
              <a:t>An organization should configure multiple layers of security and protocols effectively for immediate response against cyber threat; in order to minimize and mitigate the risk of intrusion</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86264" y="205740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939"/>
    </mc:Choice>
    <mc:Fallback>
      <p:transition spd="slow" advTm="19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77638" y="2194550"/>
            <a:ext cx="3094262" cy="402420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dirty="0" smtClean="0"/>
              <a:t>From L1 P12-P27 indicates high severity to L3 P1-P4 with low severity. The cost of expense to repair flaws is disproportionally with the severity and priority</a:t>
            </a:r>
            <a:endParaRPr dirty="0"/>
          </a:p>
        </p:txBody>
      </p:sp>
      <p:graphicFrame>
        <p:nvGraphicFramePr>
          <p:cNvPr id="161" name="Google Shape;161;p4" descr="Alt text required"/>
          <p:cNvGraphicFramePr/>
          <p:nvPr>
            <p:extLst>
              <p:ext uri="{D42A27DB-BD31-4B8C-83A1-F6EECF244321}">
                <p14:modId xmlns:p14="http://schemas.microsoft.com/office/powerpoint/2010/main" val="42870599"/>
              </p:ext>
            </p:extLst>
          </p:nvPr>
        </p:nvGraphicFramePr>
        <p:xfrm>
          <a:off x="3171900" y="2561050"/>
          <a:ext cx="7835225" cy="371850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dirty="0" smtClean="0"/>
                        <a:t>INT32-C</a:t>
                      </a:r>
                    </a:p>
                    <a:p>
                      <a:pPr marL="0" marR="0" lvl="0" indent="0" algn="ctr" rtl="0">
                        <a:lnSpc>
                          <a:spcPct val="100000"/>
                        </a:lnSpc>
                        <a:spcBef>
                          <a:spcPts val="0"/>
                        </a:spcBef>
                        <a:spcAft>
                          <a:spcPts val="0"/>
                        </a:spcAft>
                        <a:buClr>
                          <a:srgbClr val="000000"/>
                        </a:buClr>
                        <a:buSzPts val="3600"/>
                        <a:buFont typeface="Arial"/>
                        <a:buNone/>
                      </a:pPr>
                      <a:r>
                        <a:rPr lang="en-US" dirty="0" smtClean="0"/>
                        <a:t>STR38-C</a:t>
                      </a:r>
                    </a:p>
                    <a:p>
                      <a:pPr marL="0" marR="0" lvl="0" indent="0" algn="ctr" rtl="0">
                        <a:lnSpc>
                          <a:spcPct val="100000"/>
                        </a:lnSpc>
                        <a:spcBef>
                          <a:spcPts val="0"/>
                        </a:spcBef>
                        <a:spcAft>
                          <a:spcPts val="0"/>
                        </a:spcAft>
                        <a:buClr>
                          <a:srgbClr val="000000"/>
                        </a:buClr>
                        <a:buSzPts val="3600"/>
                        <a:buFont typeface="Arial"/>
                        <a:buNone/>
                      </a:pPr>
                      <a:r>
                        <a:rPr lang="en-US" dirty="0" smtClean="0"/>
                        <a:t>EXP34-C</a:t>
                      </a:r>
                    </a:p>
                    <a:p>
                      <a:pPr marL="0" marR="0" lvl="0" indent="0" algn="ctr" rtl="0">
                        <a:lnSpc>
                          <a:spcPct val="100000"/>
                        </a:lnSpc>
                        <a:spcBef>
                          <a:spcPts val="0"/>
                        </a:spcBef>
                        <a:spcAft>
                          <a:spcPts val="0"/>
                        </a:spcAft>
                        <a:buClr>
                          <a:srgbClr val="000000"/>
                        </a:buClr>
                        <a:buSzPts val="3600"/>
                        <a:buFont typeface="Arial"/>
                        <a:buNone/>
                      </a:pP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dirty="0" smtClean="0"/>
                        <a:t>STR38-C P27</a:t>
                      </a:r>
                    </a:p>
                    <a:p>
                      <a:pPr marL="0" marR="0" lvl="0" indent="0" algn="ctr" rtl="0">
                        <a:lnSpc>
                          <a:spcPct val="100000"/>
                        </a:lnSpc>
                        <a:spcBef>
                          <a:spcPts val="0"/>
                        </a:spcBef>
                        <a:spcAft>
                          <a:spcPts val="0"/>
                        </a:spcAft>
                        <a:buClr>
                          <a:srgbClr val="000000"/>
                        </a:buClr>
                        <a:buSzPts val="3600"/>
                        <a:buFont typeface="Arial"/>
                        <a:buNone/>
                      </a:pPr>
                      <a:r>
                        <a:rPr lang="en-US" dirty="0" smtClean="0"/>
                        <a:t>EXP34-C P18</a:t>
                      </a:r>
                    </a:p>
                    <a:p>
                      <a:pPr marL="0" marR="0" lvl="0" indent="0" algn="ctr" rtl="0">
                        <a:lnSpc>
                          <a:spcPct val="100000"/>
                        </a:lnSpc>
                        <a:spcBef>
                          <a:spcPts val="0"/>
                        </a:spcBef>
                        <a:spcAft>
                          <a:spcPts val="0"/>
                        </a:spcAft>
                        <a:buClr>
                          <a:srgbClr val="000000"/>
                        </a:buClr>
                        <a:buSzPts val="3600"/>
                        <a:buFont typeface="Arial"/>
                        <a:buNone/>
                      </a:pPr>
                      <a:r>
                        <a:rPr lang="en-US" dirty="0" smtClean="0"/>
                        <a:t>FIO34-C P12</a:t>
                      </a:r>
                    </a:p>
                    <a:p>
                      <a:pPr marL="0" marR="0" lvl="0" indent="0" algn="ctr" rtl="0">
                        <a:lnSpc>
                          <a:spcPct val="100000"/>
                        </a:lnSpc>
                        <a:spcBef>
                          <a:spcPts val="0"/>
                        </a:spcBef>
                        <a:spcAft>
                          <a:spcPts val="0"/>
                        </a:spcAft>
                        <a:buClr>
                          <a:srgbClr val="000000"/>
                        </a:buClr>
                        <a:buSzPts val="3600"/>
                        <a:buFont typeface="Arial"/>
                        <a:buNone/>
                      </a:pPr>
                      <a:r>
                        <a:rPr lang="en-US" dirty="0" smtClean="0"/>
                        <a:t>INT32-C P9</a:t>
                      </a:r>
                      <a:endParaRPr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dirty="0" smtClean="0"/>
                        <a:t>OOP53-CPP L3</a:t>
                      </a:r>
                    </a:p>
                    <a:p>
                      <a:pPr marL="0" marR="0" lvl="0" indent="0" algn="ctr" rtl="0">
                        <a:lnSpc>
                          <a:spcPct val="100000"/>
                        </a:lnSpc>
                        <a:spcBef>
                          <a:spcPts val="0"/>
                        </a:spcBef>
                        <a:spcAft>
                          <a:spcPts val="0"/>
                        </a:spcAft>
                        <a:buClr>
                          <a:srgbClr val="000000"/>
                        </a:buClr>
                        <a:buSzPts val="3600"/>
                        <a:buFont typeface="Arial"/>
                        <a:buNone/>
                      </a:pPr>
                      <a:r>
                        <a:rPr lang="en-US" dirty="0" smtClean="0"/>
                        <a:t>DCL60-CPP L3</a:t>
                      </a:r>
                    </a:p>
                    <a:p>
                      <a:pPr marL="0" marR="0" lvl="0" indent="0" algn="ctr" rtl="0">
                        <a:lnSpc>
                          <a:spcPct val="100000"/>
                        </a:lnSpc>
                        <a:spcBef>
                          <a:spcPts val="0"/>
                        </a:spcBef>
                        <a:spcAft>
                          <a:spcPts val="0"/>
                        </a:spcAft>
                        <a:buClr>
                          <a:srgbClr val="000000"/>
                        </a:buClr>
                        <a:buSzPts val="3600"/>
                        <a:buFont typeface="Arial"/>
                        <a:buNone/>
                      </a:pPr>
                      <a:r>
                        <a:rPr lang="en-US" dirty="0" smtClean="0"/>
                        <a:t>FIO51-CPP L3</a:t>
                      </a:r>
                    </a:p>
                    <a:p>
                      <a:pPr marL="0" marR="0" lvl="0" indent="0" algn="ctr" rtl="0">
                        <a:lnSpc>
                          <a:spcPct val="100000"/>
                        </a:lnSpc>
                        <a:spcBef>
                          <a:spcPts val="0"/>
                        </a:spcBef>
                        <a:spcAft>
                          <a:spcPts val="0"/>
                        </a:spcAft>
                        <a:buClr>
                          <a:srgbClr val="000000"/>
                        </a:buClr>
                        <a:buSzPts val="3600"/>
                        <a:buFont typeface="Arial"/>
                        <a:buNone/>
                      </a:pPr>
                      <a:r>
                        <a:rPr lang="en-US" dirty="0" smtClean="0"/>
                        <a:t>ERR57-CPP L3</a:t>
                      </a:r>
                    </a:p>
                    <a:p>
                      <a:pPr marL="0" marR="0" lvl="0" indent="0" algn="ctr" rtl="0">
                        <a:lnSpc>
                          <a:spcPct val="100000"/>
                        </a:lnSpc>
                        <a:spcBef>
                          <a:spcPts val="0"/>
                        </a:spcBef>
                        <a:spcAft>
                          <a:spcPts val="0"/>
                        </a:spcAft>
                        <a:buClr>
                          <a:srgbClr val="000000"/>
                        </a:buClr>
                        <a:buSzPts val="3600"/>
                        <a:buFont typeface="Arial"/>
                        <a:buNone/>
                      </a:pPr>
                      <a:r>
                        <a:rPr lang="en-US" dirty="0" smtClean="0"/>
                        <a:t>INT50-CPP</a:t>
                      </a:r>
                      <a:r>
                        <a:rPr lang="en-US" baseline="0" dirty="0" smtClean="0"/>
                        <a:t> L3</a:t>
                      </a:r>
                      <a:endParaRPr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dirty="0" smtClean="0"/>
                        <a:t>OOP53-CPP </a:t>
                      </a:r>
                    </a:p>
                    <a:p>
                      <a:pPr marL="0" marR="0" lvl="0" indent="0" algn="ctr" rtl="0">
                        <a:lnSpc>
                          <a:spcPct val="100000"/>
                        </a:lnSpc>
                        <a:spcBef>
                          <a:spcPts val="0"/>
                        </a:spcBef>
                        <a:spcAft>
                          <a:spcPts val="0"/>
                        </a:spcAft>
                        <a:buClr>
                          <a:srgbClr val="000000"/>
                        </a:buClr>
                        <a:buSzPts val="3600"/>
                        <a:buFont typeface="Arial"/>
                        <a:buNone/>
                      </a:pPr>
                      <a:r>
                        <a:rPr lang="en-US" dirty="0" smtClean="0"/>
                        <a:t>DCL60-CPP </a:t>
                      </a:r>
                    </a:p>
                    <a:p>
                      <a:pPr marL="0" marR="0" lvl="0" indent="0" algn="ctr" rtl="0">
                        <a:lnSpc>
                          <a:spcPct val="100000"/>
                        </a:lnSpc>
                        <a:spcBef>
                          <a:spcPts val="0"/>
                        </a:spcBef>
                        <a:spcAft>
                          <a:spcPts val="0"/>
                        </a:spcAft>
                        <a:buClr>
                          <a:srgbClr val="000000"/>
                        </a:buClr>
                        <a:buSzPts val="3600"/>
                        <a:buFont typeface="Arial"/>
                        <a:buNone/>
                      </a:pPr>
                      <a:r>
                        <a:rPr lang="en-US" dirty="0" smtClean="0"/>
                        <a:t>FIO51-CPP </a:t>
                      </a:r>
                      <a:endParaRPr lang="en-US"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091"/>
    </mc:Choice>
    <mc:Fallback>
      <p:transition spd="slow" advTm="26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smtClean="0"/>
              <a:t>1. Validate Input Data</a:t>
            </a:r>
          </a:p>
          <a:p>
            <a:pPr marL="228600" lvl="0" indent="-228600" algn="l" rtl="0">
              <a:lnSpc>
                <a:spcPct val="90000"/>
              </a:lnSpc>
              <a:spcBef>
                <a:spcPts val="0"/>
              </a:spcBef>
              <a:spcAft>
                <a:spcPts val="0"/>
              </a:spcAft>
              <a:buClr>
                <a:schemeClr val="lt1"/>
              </a:buClr>
              <a:buSzPts val="2200"/>
              <a:buChar char="•"/>
            </a:pPr>
            <a:r>
              <a:rPr lang="en-US" dirty="0" smtClean="0"/>
              <a:t>2. Heed Compiler Warning</a:t>
            </a:r>
          </a:p>
          <a:p>
            <a:pPr marL="228600" lvl="0" indent="-228600" algn="l" rtl="0">
              <a:lnSpc>
                <a:spcPct val="90000"/>
              </a:lnSpc>
              <a:spcBef>
                <a:spcPts val="0"/>
              </a:spcBef>
              <a:spcAft>
                <a:spcPts val="0"/>
              </a:spcAft>
              <a:buClr>
                <a:schemeClr val="lt1"/>
              </a:buClr>
              <a:buSzPts val="2200"/>
              <a:buChar char="•"/>
            </a:pPr>
            <a:r>
              <a:rPr lang="en-US" dirty="0" smtClean="0"/>
              <a:t>3. Architect and Design for Security Policies</a:t>
            </a:r>
          </a:p>
          <a:p>
            <a:pPr marL="228600" lvl="0" indent="-228600" algn="l" rtl="0">
              <a:lnSpc>
                <a:spcPct val="90000"/>
              </a:lnSpc>
              <a:spcBef>
                <a:spcPts val="0"/>
              </a:spcBef>
              <a:spcAft>
                <a:spcPts val="0"/>
              </a:spcAft>
              <a:buClr>
                <a:schemeClr val="lt1"/>
              </a:buClr>
              <a:buSzPts val="2200"/>
              <a:buChar char="•"/>
            </a:pPr>
            <a:r>
              <a:rPr lang="en-US" dirty="0" smtClean="0"/>
              <a:t>4. Keep It Simple</a:t>
            </a:r>
          </a:p>
          <a:p>
            <a:pPr marL="228600" lvl="0" indent="-228600" algn="l" rtl="0">
              <a:lnSpc>
                <a:spcPct val="90000"/>
              </a:lnSpc>
              <a:spcBef>
                <a:spcPts val="0"/>
              </a:spcBef>
              <a:spcAft>
                <a:spcPts val="0"/>
              </a:spcAft>
              <a:buClr>
                <a:schemeClr val="lt1"/>
              </a:buClr>
              <a:buSzPts val="2200"/>
              <a:buChar char="•"/>
            </a:pPr>
            <a:r>
              <a:rPr lang="en-US" dirty="0" smtClean="0"/>
              <a:t>5. Default Deny</a:t>
            </a:r>
          </a:p>
          <a:p>
            <a:pPr marL="228600" lvl="0" indent="-228600" algn="l" rtl="0">
              <a:lnSpc>
                <a:spcPct val="90000"/>
              </a:lnSpc>
              <a:spcBef>
                <a:spcPts val="0"/>
              </a:spcBef>
              <a:spcAft>
                <a:spcPts val="0"/>
              </a:spcAft>
              <a:buClr>
                <a:schemeClr val="lt1"/>
              </a:buClr>
              <a:buSzPts val="2200"/>
              <a:buChar char="•"/>
            </a:pPr>
            <a:r>
              <a:rPr lang="en-US" dirty="0" smtClean="0"/>
              <a:t>6. Adhere to the Principle of Least Privilege</a:t>
            </a:r>
          </a:p>
          <a:p>
            <a:pPr marL="228600" lvl="0" indent="-228600" algn="l" rtl="0">
              <a:lnSpc>
                <a:spcPct val="90000"/>
              </a:lnSpc>
              <a:spcBef>
                <a:spcPts val="0"/>
              </a:spcBef>
              <a:spcAft>
                <a:spcPts val="0"/>
              </a:spcAft>
              <a:buClr>
                <a:schemeClr val="lt1"/>
              </a:buClr>
              <a:buSzPts val="2200"/>
              <a:buChar char="•"/>
            </a:pPr>
            <a:r>
              <a:rPr lang="en-US" dirty="0" smtClean="0"/>
              <a:t>7. Sanitize Data Sent to Other Systems</a:t>
            </a:r>
          </a:p>
          <a:p>
            <a:pPr marL="228600" lvl="0" indent="-228600" algn="l" rtl="0">
              <a:lnSpc>
                <a:spcPct val="90000"/>
              </a:lnSpc>
              <a:spcBef>
                <a:spcPts val="0"/>
              </a:spcBef>
              <a:spcAft>
                <a:spcPts val="0"/>
              </a:spcAft>
              <a:buClr>
                <a:schemeClr val="lt1"/>
              </a:buClr>
              <a:buSzPts val="2200"/>
              <a:buChar char="•"/>
            </a:pPr>
            <a:r>
              <a:rPr lang="en-US" dirty="0" smtClean="0"/>
              <a:t>8. Practice Defense in Depth</a:t>
            </a:r>
          </a:p>
          <a:p>
            <a:pPr marL="228600" lvl="0" indent="-228600" algn="l" rtl="0">
              <a:lnSpc>
                <a:spcPct val="90000"/>
              </a:lnSpc>
              <a:spcBef>
                <a:spcPts val="0"/>
              </a:spcBef>
              <a:spcAft>
                <a:spcPts val="0"/>
              </a:spcAft>
              <a:buClr>
                <a:schemeClr val="lt1"/>
              </a:buClr>
              <a:buSzPts val="2200"/>
              <a:buChar char="•"/>
            </a:pPr>
            <a:r>
              <a:rPr lang="en-US" dirty="0" smtClean="0"/>
              <a:t>9. Use Effective Quality Assurance Techniques</a:t>
            </a:r>
          </a:p>
          <a:p>
            <a:pPr marL="228600" lvl="0" indent="-228600" algn="l" rtl="0">
              <a:lnSpc>
                <a:spcPct val="90000"/>
              </a:lnSpc>
              <a:spcBef>
                <a:spcPts val="0"/>
              </a:spcBef>
              <a:spcAft>
                <a:spcPts val="0"/>
              </a:spcAft>
              <a:buClr>
                <a:schemeClr val="lt1"/>
              </a:buClr>
              <a:buSzPts val="2200"/>
              <a:buChar char="•"/>
            </a:pPr>
            <a:r>
              <a:rPr lang="en-US" dirty="0" smtClean="0"/>
              <a:t>10. Adopt a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722"/>
    </mc:Choice>
    <mc:Fallback>
      <p:transition spd="slow" advTm="13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211347" y="2057401"/>
            <a:ext cx="11865633" cy="4024125"/>
          </a:xfrm>
          <a:prstGeom prst="rect">
            <a:avLst/>
          </a:prstGeom>
          <a:noFill/>
          <a:ln>
            <a:noFill/>
          </a:ln>
        </p:spPr>
        <p:txBody>
          <a:bodyPr spcFirstLastPara="1" wrap="square" lIns="91425" tIns="45700" rIns="91425" bIns="45700" numCol="2"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smtClean="0"/>
              <a:t>1. Do not cast an out-of-range enumeration value</a:t>
            </a:r>
          </a:p>
          <a:p>
            <a:pPr marL="228600" indent="-228600">
              <a:spcBef>
                <a:spcPts val="0"/>
              </a:spcBef>
              <a:buSzPts val="2000"/>
            </a:pPr>
            <a:r>
              <a:rPr lang="en-US" sz="2000" dirty="0" smtClean="0"/>
              <a:t>2. </a:t>
            </a:r>
            <a:r>
              <a:rPr lang="en-US" dirty="0"/>
              <a:t>Ensure that operations on signed integers do not result in overflow</a:t>
            </a:r>
          </a:p>
          <a:p>
            <a:pPr marL="228600" indent="-228600">
              <a:spcBef>
                <a:spcPts val="0"/>
              </a:spcBef>
              <a:buSzPts val="2000"/>
            </a:pPr>
            <a:r>
              <a:rPr lang="en-US" dirty="0" smtClean="0"/>
              <a:t>3. </a:t>
            </a:r>
            <a:r>
              <a:rPr lang="en-US" dirty="0"/>
              <a:t>Do not confuse narrow and wide character strings and functions</a:t>
            </a:r>
          </a:p>
          <a:p>
            <a:pPr marL="228600" lvl="0" indent="-228600">
              <a:spcBef>
                <a:spcPts val="0"/>
              </a:spcBef>
              <a:buSzPts val="2000"/>
            </a:pPr>
            <a:r>
              <a:rPr lang="en-US" dirty="0" smtClean="0"/>
              <a:t>4. </a:t>
            </a:r>
            <a:r>
              <a:rPr lang="en-US" dirty="0"/>
              <a:t>Distinguish between characters read from a file and EOF or </a:t>
            </a:r>
            <a:r>
              <a:rPr lang="en-US" dirty="0" smtClean="0"/>
              <a:t>WEOF</a:t>
            </a:r>
          </a:p>
          <a:p>
            <a:pPr marL="228600" lvl="0" indent="-228600">
              <a:spcBef>
                <a:spcPts val="0"/>
              </a:spcBef>
              <a:buSzPts val="2000"/>
            </a:pPr>
            <a:r>
              <a:rPr lang="en-US" dirty="0" smtClean="0"/>
              <a:t>5. </a:t>
            </a:r>
            <a:r>
              <a:rPr lang="en-US" dirty="0"/>
              <a:t>Do not leak resources when handling </a:t>
            </a:r>
            <a:r>
              <a:rPr lang="en-US" dirty="0" smtClean="0"/>
              <a:t>exceptions</a:t>
            </a:r>
          </a:p>
          <a:p>
            <a:pPr marL="228600" lvl="0" indent="-228600">
              <a:spcBef>
                <a:spcPts val="0"/>
              </a:spcBef>
              <a:buSzPts val="2000"/>
            </a:pPr>
            <a:r>
              <a:rPr lang="en-US" dirty="0" smtClean="0"/>
              <a:t>6. </a:t>
            </a:r>
            <a:r>
              <a:rPr lang="en-US" dirty="0"/>
              <a:t>Do not dereference null </a:t>
            </a:r>
            <a:r>
              <a:rPr lang="en-US" dirty="0" smtClean="0"/>
              <a:t>pointers</a:t>
            </a:r>
          </a:p>
          <a:p>
            <a:pPr marL="228600" lvl="0" indent="-228600">
              <a:spcBef>
                <a:spcPts val="0"/>
              </a:spcBef>
              <a:buSzPts val="2000"/>
            </a:pPr>
            <a:r>
              <a:rPr lang="en-US" dirty="0" smtClean="0"/>
              <a:t>7. </a:t>
            </a:r>
            <a:r>
              <a:rPr lang="en-US" dirty="0"/>
              <a:t>Handle All </a:t>
            </a:r>
            <a:r>
              <a:rPr lang="en-US" dirty="0" smtClean="0"/>
              <a:t>Exceptions</a:t>
            </a:r>
          </a:p>
          <a:p>
            <a:pPr marL="228600" indent="-228600">
              <a:spcBef>
                <a:spcPts val="0"/>
              </a:spcBef>
              <a:buSzPts val="2000"/>
            </a:pPr>
            <a:r>
              <a:rPr lang="en-US" dirty="0" smtClean="0"/>
              <a:t>8. </a:t>
            </a:r>
            <a:r>
              <a:rPr lang="en-US" dirty="0"/>
              <a:t>Write constructor member initializers in the canonical order</a:t>
            </a:r>
          </a:p>
          <a:p>
            <a:pPr marL="228600" lvl="0" indent="-228600">
              <a:spcBef>
                <a:spcPts val="0"/>
              </a:spcBef>
              <a:buSzPts val="2000"/>
            </a:pPr>
            <a:r>
              <a:rPr lang="en-US" dirty="0" smtClean="0"/>
              <a:t>9. </a:t>
            </a:r>
            <a:r>
              <a:rPr lang="en-US" dirty="0"/>
              <a:t>Obey the one-definition </a:t>
            </a:r>
            <a:r>
              <a:rPr lang="en-US" dirty="0" smtClean="0"/>
              <a:t>rule</a:t>
            </a:r>
          </a:p>
          <a:p>
            <a:pPr marL="228600" lvl="0" indent="-228600">
              <a:spcBef>
                <a:spcPts val="0"/>
              </a:spcBef>
              <a:buSzPts val="2000"/>
            </a:pPr>
            <a:r>
              <a:rPr lang="en-US" dirty="0" smtClean="0"/>
              <a:t>10. </a:t>
            </a:r>
            <a:r>
              <a:rPr lang="en-US" dirty="0"/>
              <a:t>Close file when they are no longer </a:t>
            </a:r>
            <a:r>
              <a:rPr lang="en-US" dirty="0" smtClean="0"/>
              <a:t>needed</a:t>
            </a:r>
          </a:p>
          <a:p>
            <a:pPr marL="228600" lvl="0" indent="-228600">
              <a:spcBef>
                <a:spcPts val="0"/>
              </a:spcBef>
              <a:buSzPts val="2000"/>
            </a:pPr>
            <a:endParaRPr lang="en-US" dirty="0"/>
          </a:p>
          <a:p>
            <a:pPr marL="228600" lvl="0" indent="-228600">
              <a:spcBef>
                <a:spcPts val="0"/>
              </a:spcBef>
              <a:buSzPts val="2000"/>
            </a:pPr>
            <a:r>
              <a:rPr lang="en-US" dirty="0" smtClean="0"/>
              <a:t>- Most coding mistake is resulted in undefined behavior or abnormal termination can make the affect the stability of the application and lead to more security vulnerabilities. </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754"/>
    </mc:Choice>
    <mc:Fallback>
      <p:transition spd="slow" advTm="25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spcBef>
                <a:spcPts val="0"/>
              </a:spcBef>
              <a:buSzPts val="2000"/>
            </a:pPr>
            <a:r>
              <a:rPr lang="en-US" sz="2000" dirty="0" smtClean="0"/>
              <a:t>Encryption at rest: </a:t>
            </a:r>
            <a:r>
              <a:rPr lang="en-US" dirty="0"/>
              <a:t>Data stored in the database behind firewall. Using AES(Advanced Encryption Standard) to encrypt data at rest to verify the key between sender and receiver so data can be </a:t>
            </a:r>
            <a:r>
              <a:rPr lang="en-US" dirty="0" smtClean="0"/>
              <a:t>readable</a:t>
            </a:r>
          </a:p>
          <a:p>
            <a:pPr marL="0" lvl="0" indent="0">
              <a:spcBef>
                <a:spcPts val="0"/>
              </a:spcBef>
              <a:buSzPts val="2000"/>
              <a:buNone/>
            </a:pPr>
            <a:r>
              <a:rPr lang="en-US" sz="2000" dirty="0" smtClean="0"/>
              <a:t> </a:t>
            </a:r>
          </a:p>
          <a:p>
            <a:pPr marL="228600" lvl="0" indent="-228600">
              <a:spcBef>
                <a:spcPts val="0"/>
              </a:spcBef>
              <a:buSzPts val="2000"/>
            </a:pPr>
            <a:r>
              <a:rPr lang="en-US" sz="2000" dirty="0" smtClean="0"/>
              <a:t>Encryption at flight: </a:t>
            </a:r>
            <a:r>
              <a:rPr lang="en-US" dirty="0"/>
              <a:t>Data transmitted over the network. Using TLS (Transport Layer Security) or SSL (Secure Sockets Layers) to encrypt the communication between client and server, and prevent man in the middle </a:t>
            </a:r>
            <a:r>
              <a:rPr lang="en-US" dirty="0" smtClean="0"/>
              <a:t>attacks</a:t>
            </a:r>
          </a:p>
          <a:p>
            <a:pPr marL="0" lvl="0" indent="0">
              <a:spcBef>
                <a:spcPts val="0"/>
              </a:spcBef>
              <a:buSzPts val="2000"/>
              <a:buNone/>
            </a:pPr>
            <a:endParaRPr lang="en-US" dirty="0" smtClean="0"/>
          </a:p>
          <a:p>
            <a:pPr marL="228600" lvl="0" indent="-228600">
              <a:spcBef>
                <a:spcPts val="0"/>
              </a:spcBef>
              <a:buSzPts val="2000"/>
            </a:pPr>
            <a:r>
              <a:rPr lang="en-US" dirty="0" smtClean="0"/>
              <a:t>Encryption in use: </a:t>
            </a:r>
            <a:r>
              <a:rPr lang="en-US" dirty="0"/>
              <a:t>Data used in application. Using symmetric encryption such as AES, DES, or Triple DES or asymmetric encryption such as RSA to protect sensitive data. </a:t>
            </a: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5975"/>
    </mc:Choice>
    <mc:Fallback>
      <p:transition spd="slow" advTm="65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spcBef>
                <a:spcPts val="0"/>
              </a:spcBef>
              <a:buSzPts val="2400"/>
            </a:pPr>
            <a:r>
              <a:rPr lang="en-US" sz="2400" dirty="0" smtClean="0"/>
              <a:t>Authentication: </a:t>
            </a:r>
            <a:r>
              <a:rPr lang="en-US" dirty="0"/>
              <a:t>To confirm the user’s identity for system access such as user </a:t>
            </a:r>
            <a:r>
              <a:rPr lang="en-US" dirty="0" smtClean="0"/>
              <a:t>login and password</a:t>
            </a:r>
          </a:p>
          <a:p>
            <a:pPr marL="228600" lvl="0" indent="-228600">
              <a:spcBef>
                <a:spcPts val="0"/>
              </a:spcBef>
              <a:buSzPts val="2400"/>
            </a:pPr>
            <a:endParaRPr lang="en-US" dirty="0"/>
          </a:p>
          <a:p>
            <a:pPr marL="228600" lvl="0" indent="-228600">
              <a:spcBef>
                <a:spcPts val="0"/>
              </a:spcBef>
              <a:buSzPts val="2400"/>
            </a:pPr>
            <a:r>
              <a:rPr lang="en-US" dirty="0" smtClean="0"/>
              <a:t>Authorization: </a:t>
            </a:r>
            <a:r>
              <a:rPr lang="en-US" dirty="0"/>
              <a:t>To ensure user have right </a:t>
            </a:r>
            <a:r>
              <a:rPr lang="en-US" dirty="0" smtClean="0"/>
              <a:t>to </a:t>
            </a:r>
            <a:r>
              <a:rPr lang="en-US" dirty="0"/>
              <a:t>access specific resources of the system such as file access </a:t>
            </a:r>
            <a:r>
              <a:rPr lang="en-US" dirty="0" smtClean="0"/>
              <a:t>permissions based on their level of privilege</a:t>
            </a:r>
          </a:p>
          <a:p>
            <a:pPr marL="228600" lvl="0" indent="-228600">
              <a:spcBef>
                <a:spcPts val="0"/>
              </a:spcBef>
              <a:buSzPts val="2400"/>
            </a:pPr>
            <a:endParaRPr lang="en-US" dirty="0"/>
          </a:p>
          <a:p>
            <a:pPr marL="228600" lvl="0" indent="-228600">
              <a:spcBef>
                <a:spcPts val="0"/>
              </a:spcBef>
              <a:buSzPts val="2400"/>
            </a:pPr>
            <a:r>
              <a:rPr lang="en-US" dirty="0" smtClean="0"/>
              <a:t>Accounting: </a:t>
            </a:r>
            <a:r>
              <a:rPr lang="en-US" dirty="0"/>
              <a:t>To track user’s activities accordingly in order to prevent any odd behavior in the future</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458"/>
    </mc:Choice>
    <mc:Fallback>
      <p:transition spd="slow" advTm="46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r>
              <a:rPr lang="en-US" dirty="0"/>
              <a:t>Unit Testing - </a:t>
            </a:r>
            <a:r>
              <a:rPr lang="en-US" dirty="0" err="1"/>
              <a:t>CanAddToEmpyVector</a:t>
            </a:r>
            <a:r>
              <a:rPr lang="en-US" dirty="0"/>
              <a:t/>
            </a:r>
            <a:br>
              <a:rPr lang="en-US" dirty="0"/>
            </a:br>
            <a:endParaRPr dirty="0"/>
          </a:p>
        </p:txBody>
      </p:sp>
      <p:pic>
        <p:nvPicPr>
          <p:cNvPr id="3" name="Picture 2"/>
          <p:cNvPicPr>
            <a:picLocks noChangeAspect="1"/>
          </p:cNvPicPr>
          <p:nvPr/>
        </p:nvPicPr>
        <p:blipFill>
          <a:blip r:embed="rId6"/>
          <a:stretch>
            <a:fillRect/>
          </a:stretch>
        </p:blipFill>
        <p:spPr>
          <a:xfrm>
            <a:off x="771228" y="4998809"/>
            <a:ext cx="4248743" cy="400106"/>
          </a:xfrm>
          <a:prstGeom prst="rect">
            <a:avLst/>
          </a:prstGeom>
        </p:spPr>
      </p:pic>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numCol="2" anchor="t" anchorCtr="0">
            <a:noAutofit/>
          </a:bodyPr>
          <a:lstStyle/>
          <a:p>
            <a:pPr marL="0" lvl="0" indent="0" algn="l" rtl="0">
              <a:lnSpc>
                <a:spcPct val="90000"/>
              </a:lnSpc>
              <a:spcBef>
                <a:spcPts val="1000"/>
              </a:spcBef>
              <a:spcAft>
                <a:spcPts val="0"/>
              </a:spcAft>
              <a:buSzPts val="1800"/>
              <a:buNone/>
            </a:pPr>
            <a:endParaRPr lang="en-US" dirty="0" smtClean="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smtClean="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smtClean="0"/>
          </a:p>
          <a:p>
            <a:pPr marL="0" lvl="0" indent="0" algn="l" rtl="0">
              <a:lnSpc>
                <a:spcPct val="90000"/>
              </a:lnSpc>
              <a:spcBef>
                <a:spcPts val="1000"/>
              </a:spcBef>
              <a:spcAft>
                <a:spcPts val="0"/>
              </a:spcAft>
              <a:buSzPts val="1800"/>
              <a:buNone/>
            </a:pPr>
            <a:r>
              <a:rPr lang="en-US" dirty="0" smtClean="0"/>
              <a:t>Result</a:t>
            </a:r>
            <a:endParaRPr dirty="0"/>
          </a:p>
        </p:txBody>
      </p:sp>
      <p:pic>
        <p:nvPicPr>
          <p:cNvPr id="197" name="Google Shape;197;g9504e29505_0_0"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Picture 1"/>
          <p:cNvPicPr>
            <a:picLocks noChangeAspect="1"/>
          </p:cNvPicPr>
          <p:nvPr/>
        </p:nvPicPr>
        <p:blipFill>
          <a:blip r:embed="rId8"/>
          <a:stretch>
            <a:fillRect/>
          </a:stretch>
        </p:blipFill>
        <p:spPr>
          <a:xfrm>
            <a:off x="685800" y="1823569"/>
            <a:ext cx="7668746" cy="2619741"/>
          </a:xfrm>
          <a:prstGeom prst="rect">
            <a:avLst/>
          </a:prstGeom>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7"/>
    </mc:Choice>
    <mc:Fallback>
      <p:transition spd="slow" advTm="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 </a:t>
            </a:r>
            <a:r>
              <a:rPr lang="en-US" dirty="0" err="1" smtClean="0"/>
              <a:t>CanReSizeIncreaseCollection</a:t>
            </a:r>
            <a:r>
              <a:rPr lang="en-US" dirty="0" smtClean="0"/>
              <a:t> </a:t>
            </a:r>
            <a:endParaRPr lang="en-US" dirty="0"/>
          </a:p>
        </p:txBody>
      </p:sp>
      <p:pic>
        <p:nvPicPr>
          <p:cNvPr id="4" name="Picture 3"/>
          <p:cNvPicPr>
            <a:picLocks noChangeAspect="1"/>
          </p:cNvPicPr>
          <p:nvPr/>
        </p:nvPicPr>
        <p:blipFill>
          <a:blip r:embed="rId4"/>
          <a:stretch>
            <a:fillRect/>
          </a:stretch>
        </p:blipFill>
        <p:spPr>
          <a:xfrm>
            <a:off x="858795" y="2823519"/>
            <a:ext cx="4972744" cy="1228896"/>
          </a:xfrm>
          <a:prstGeom prst="rect">
            <a:avLst/>
          </a:prstGeom>
        </p:spPr>
      </p:pic>
      <p:sp>
        <p:nvSpPr>
          <p:cNvPr id="3" name="Text Placeholder 2"/>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Result</a:t>
            </a:r>
          </a:p>
          <a:p>
            <a:endParaRPr lang="en-US" dirty="0"/>
          </a:p>
        </p:txBody>
      </p:sp>
      <p:pic>
        <p:nvPicPr>
          <p:cNvPr id="5" name="Picture 4"/>
          <p:cNvPicPr>
            <a:picLocks noChangeAspect="1"/>
          </p:cNvPicPr>
          <p:nvPr/>
        </p:nvPicPr>
        <p:blipFill>
          <a:blip r:embed="rId5"/>
          <a:stretch>
            <a:fillRect/>
          </a:stretch>
        </p:blipFill>
        <p:spPr>
          <a:xfrm>
            <a:off x="858795" y="5080148"/>
            <a:ext cx="5125165" cy="342948"/>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70948199"/>
      </p:ext>
    </p:extLst>
  </p:cSld>
  <p:clrMapOvr>
    <a:masterClrMapping/>
  </p:clrMapOvr>
  <mc:AlternateContent xmlns:mc="http://schemas.openxmlformats.org/markup-compatibility/2006">
    <mc:Choice xmlns:p14="http://schemas.microsoft.com/office/powerpoint/2010/main" Requires="p14">
      <p:transition spd="slow" p14:dur="2000" advTm="335"/>
    </mc:Choice>
    <mc:Fallback>
      <p:transition spd="slow" advTm="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purl.org/dc/elements/1.1/"/>
    <ds:schemaRef ds:uri="http://purl.org/dc/dcmitype/"/>
    <ds:schemaRef ds:uri="http://schemas.microsoft.com/office/2006/documentManagement/types"/>
    <ds:schemaRef ds:uri="http://purl.org/dc/terms/"/>
    <ds:schemaRef ds:uri="http://www.w3.org/XML/1998/namespac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196</TotalTime>
  <Words>930</Words>
  <Application>Microsoft Office PowerPoint</Application>
  <PresentationFormat>Widescreen</PresentationFormat>
  <Paragraphs>133</Paragraphs>
  <Slides>18</Slides>
  <Notes>14</Notes>
  <HiddenSlides>0</HiddenSlides>
  <MMClips>18</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 - CanAddToEmpyVector </vt:lpstr>
      <vt:lpstr>Unit Testing - CanReSizeIncreaseCollection </vt:lpstr>
      <vt:lpstr>Unit Testing - CanResizeDecreaseCollection</vt:lpstr>
      <vt:lpstr>Unit Testing - CanReserveIncreaseCapacityNotSizeCollection</vt:lpstr>
      <vt:lpstr>Unit Testing - CanExceptionThrow</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Tam</cp:lastModifiedBy>
  <cp:revision>22</cp:revision>
  <dcterms:created xsi:type="dcterms:W3CDTF">2020-08-19T17:59:24Z</dcterms:created>
  <dcterms:modified xsi:type="dcterms:W3CDTF">2023-10-22T16:41:39Z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